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59" r:id="rId3"/>
    <p:sldId id="260" r:id="rId4"/>
    <p:sldId id="336" r:id="rId5"/>
    <p:sldId id="261" r:id="rId6"/>
    <p:sldId id="338" r:id="rId7"/>
    <p:sldId id="339" r:id="rId8"/>
    <p:sldId id="340" r:id="rId9"/>
    <p:sldId id="342" r:id="rId10"/>
    <p:sldId id="341" r:id="rId11"/>
    <p:sldId id="343" r:id="rId12"/>
    <p:sldId id="273" r:id="rId13"/>
    <p:sldId id="345" r:id="rId14"/>
    <p:sldId id="346" r:id="rId15"/>
    <p:sldId id="347" r:id="rId16"/>
    <p:sldId id="349" r:id="rId17"/>
    <p:sldId id="350" r:id="rId18"/>
    <p:sldId id="348" r:id="rId19"/>
    <p:sldId id="351" r:id="rId20"/>
    <p:sldId id="281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C0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344" autoAdjust="0"/>
    <p:restoredTop sz="94660"/>
  </p:normalViewPr>
  <p:slideViewPr>
    <p:cSldViewPr>
      <p:cViewPr>
        <p:scale>
          <a:sx n="66" d="100"/>
          <a:sy n="66" d="100"/>
        </p:scale>
        <p:origin x="-2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442E1B3-F423-4872-B34E-8A3924910684}" type="datetimeFigureOut">
              <a:rPr lang="zh-CN" altLang="en-US" smtClean="0"/>
              <a:pPr/>
              <a:t>2017-07-03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469A0F1-BF7B-4792-AC9E-E7F193D6BA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4700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sz="4900" b="1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4900" b="1" dirty="0" smtClean="0">
                <a:latin typeface="华文中宋" pitchFamily="2" charset="-122"/>
                <a:ea typeface="华文中宋" pitchFamily="2" charset="-122"/>
              </a:rPr>
            </a:br>
            <a:r>
              <a:rPr lang="zh-CN" altLang="en-US" sz="4900" b="1" dirty="0" smtClean="0">
                <a:latin typeface="华文中宋" pitchFamily="2" charset="-122"/>
                <a:ea typeface="华文中宋" pitchFamily="2" charset="-122"/>
              </a:rPr>
              <a:t>广场舞</a:t>
            </a:r>
            <a:r>
              <a:rPr lang="en-US" altLang="zh-CN" sz="4900" b="1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4900" b="1" dirty="0" smtClean="0">
                <a:latin typeface="华文中宋" pitchFamily="2" charset="-122"/>
                <a:ea typeface="华文中宋" pitchFamily="2" charset="-122"/>
              </a:rPr>
            </a:br>
            <a:r>
              <a:rPr lang="zh-CN" altLang="en-US" sz="4900" b="1" dirty="0" smtClean="0">
                <a:latin typeface="华文中宋" pitchFamily="2" charset="-122"/>
                <a:ea typeface="华文中宋" pitchFamily="2" charset="-122"/>
              </a:rPr>
              <a:t>法律观察与建议</a:t>
            </a:r>
            <a:r>
              <a:rPr lang="en-US" altLang="zh-CN" sz="4900" b="1" dirty="0" smtClean="0">
                <a:latin typeface="华文中宋" pitchFamily="2" charset="-122"/>
                <a:ea typeface="华文中宋" pitchFamily="2" charset="-122"/>
              </a:rPr>
              <a:t>          </a:t>
            </a:r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b="1" dirty="0" smtClean="0">
                <a:latin typeface="华文中宋" pitchFamily="2" charset="-122"/>
                <a:ea typeface="华文中宋" pitchFamily="2" charset="-122"/>
              </a:rPr>
            </a:br>
            <a:endParaRPr lang="zh-CN" altLang="en-US" sz="31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91680" y="3140968"/>
            <a:ext cx="6100534" cy="1740989"/>
          </a:xfrm>
        </p:spPr>
        <p:txBody>
          <a:bodyPr>
            <a:normAutofit/>
          </a:bodyPr>
          <a:lstStyle/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四川拓泰律师事务所</a:t>
            </a:r>
            <a:endParaRPr lang="en-US" altLang="zh-CN" sz="24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2015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月</a:t>
            </a:r>
            <a:endParaRPr lang="en-US" altLang="zh-CN" sz="24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0192" y="0"/>
            <a:ext cx="2843808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zh-CN" altLang="en-US" sz="5400" b="1" dirty="0" smtClean="0"/>
              <a:t>近年来引起的社会事件</a:t>
            </a:r>
            <a:endParaRPr lang="zh-CN" altLang="en-US" sz="49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96470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  北京昌平区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</a:t>
            </a:r>
            <a:r>
              <a:rPr lang="zh-CN" altLang="en-US" dirty="0" smtClean="0"/>
              <a:t>附近业主朝天鸣枪、放藏獒</a:t>
            </a:r>
            <a:r>
              <a:rPr lang="zh-CN" altLang="en-US" sz="1900" dirty="0" smtClean="0"/>
              <a:t>（来源：新华网）</a:t>
            </a:r>
            <a:endParaRPr lang="zh-CN" altLang="en-US" sz="1900" dirty="0"/>
          </a:p>
        </p:txBody>
      </p:sp>
      <p:pic>
        <p:nvPicPr>
          <p:cNvPr id="8" name="图片 7" descr="bc305bbd733113fe52af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24944"/>
            <a:ext cx="5184575" cy="349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zh-CN" altLang="en-US" sz="5400" b="1" dirty="0" smtClean="0"/>
              <a:t>近年来引起的社会事件</a:t>
            </a:r>
            <a:endParaRPr lang="zh-CN" altLang="en-US" sz="49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96470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  温州市鹿城区松台广场 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</a:t>
            </a:r>
            <a:r>
              <a:rPr lang="zh-CN" altLang="en-US" dirty="0" smtClean="0"/>
              <a:t>附近业主使用定向扩音器</a:t>
            </a:r>
            <a:r>
              <a:rPr lang="zh-CN" altLang="en-US" sz="1900" dirty="0" smtClean="0"/>
              <a:t>（来源：浙江在线）</a:t>
            </a:r>
            <a:endParaRPr lang="zh-CN" altLang="en-US" sz="1900" dirty="0"/>
          </a:p>
        </p:txBody>
      </p:sp>
      <p:pic>
        <p:nvPicPr>
          <p:cNvPr id="5" name="图片 4" descr="6083728_744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2781274"/>
            <a:ext cx="3428425" cy="4076726"/>
          </a:xfrm>
          <a:prstGeom prst="rect">
            <a:avLst/>
          </a:prstGeom>
        </p:spPr>
      </p:pic>
      <p:pic>
        <p:nvPicPr>
          <p:cNvPr id="6" name="图片 5" descr="6083727_159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622923"/>
            <a:ext cx="4629942" cy="323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latin typeface="+mn-ea"/>
                <a:cs typeface="Meiryo" pitchFamily="34" charset="-128"/>
              </a:rPr>
              <a:t>相关主体及主要冲突类型</a:t>
            </a:r>
            <a:endParaRPr lang="zh-CN" altLang="en-US" sz="4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5364088" y="4221088"/>
            <a:ext cx="2736304" cy="1728192"/>
          </a:xfrm>
          <a:prstGeom prst="wedgeEllipseCallout">
            <a:avLst>
              <a:gd name="adj1" fmla="val -71538"/>
              <a:gd name="adj2" fmla="val -591"/>
            </a:avLst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广场舞组织者、参与者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主要诉求：自由、不受干扰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0" y="4293096"/>
            <a:ext cx="2959770" cy="1656184"/>
          </a:xfrm>
          <a:prstGeom prst="wedgeEllipseCallout">
            <a:avLst>
              <a:gd name="adj1" fmla="val 68743"/>
              <a:gd name="adj2" fmla="val -76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附近业主、承租人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主要诉求：日常生活不受“广场舞”影响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75856" y="4077072"/>
            <a:ext cx="2000264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广场、公园、坝坝</a:t>
            </a:r>
            <a:endParaRPr lang="zh-CN" altLang="en-US" dirty="0"/>
          </a:p>
        </p:txBody>
      </p:sp>
      <p:sp>
        <p:nvSpPr>
          <p:cNvPr id="19" name="椭圆形标注 18"/>
          <p:cNvSpPr/>
          <p:nvPr/>
        </p:nvSpPr>
        <p:spPr>
          <a:xfrm>
            <a:off x="4572000" y="1268760"/>
            <a:ext cx="3312368" cy="1714512"/>
          </a:xfrm>
          <a:prstGeom prst="wedgeEllipseCallout">
            <a:avLst>
              <a:gd name="adj1" fmla="val 34768"/>
              <a:gd name="adj2" fmla="val 2945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相关部门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、文化部门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、公安部门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、环保部门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、城管部门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、街道办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5940152" y="3140968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形标注 17"/>
          <p:cNvSpPr/>
          <p:nvPr/>
        </p:nvSpPr>
        <p:spPr>
          <a:xfrm>
            <a:off x="0" y="1340768"/>
            <a:ext cx="3312368" cy="1714512"/>
          </a:xfrm>
          <a:prstGeom prst="wedgeEllipseCallout">
            <a:avLst>
              <a:gd name="adj1" fmla="val 34768"/>
              <a:gd name="adj2" fmla="val 2945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相关部门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、公安部门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1115616" y="3140968"/>
            <a:ext cx="50405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619672" y="3212976"/>
            <a:ext cx="18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违法干涉 （打人、扔水弹、泼粪）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372200" y="3212976"/>
            <a:ext cx="27718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行政违法（通常表现为声音大，构成“噪音”）</a:t>
            </a:r>
            <a:endParaRPr lang="zh-CN" altLang="en-US" dirty="0"/>
          </a:p>
        </p:txBody>
      </p:sp>
      <p:sp>
        <p:nvSpPr>
          <p:cNvPr id="31" name="左右箭头标注 30"/>
          <p:cNvSpPr/>
          <p:nvPr/>
        </p:nvSpPr>
        <p:spPr>
          <a:xfrm>
            <a:off x="1403648" y="5877272"/>
            <a:ext cx="5400600" cy="576064"/>
          </a:xfrm>
          <a:prstGeom prst="leftRightArrowCallout">
            <a:avLst>
              <a:gd name="adj1" fmla="val 31614"/>
              <a:gd name="adj2" fmla="val 28307"/>
              <a:gd name="adj3" fmla="val 25000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同时可能构成民事侵权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zh-CN" altLang="en-US" sz="5400" b="1" dirty="0" smtClean="0"/>
              <a:t>广场舞相关法律利益衡量</a:t>
            </a:r>
            <a:endParaRPr lang="zh-CN" altLang="en-US" sz="4900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99592" y="1340768"/>
            <a:ext cx="2808312" cy="3240360"/>
          </a:xfr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广场舞个体跳舞自由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zh-CN" altLang="en-US" b="1" dirty="0" smtClean="0">
                <a:solidFill>
                  <a:schemeClr val="bg1"/>
                </a:solidFill>
              </a:rPr>
              <a:t>广场舞个体健身、娱乐和交友的有益价值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zh-CN" altLang="en-US" b="1" dirty="0" smtClean="0">
                <a:solidFill>
                  <a:schemeClr val="bg1"/>
                </a:solidFill>
              </a:rPr>
              <a:t>广场舞作为一种高雅社会文化娱乐活动本身的社会价值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内容占位符 7"/>
          <p:cNvSpPr txBox="1">
            <a:spLocks/>
          </p:cNvSpPr>
          <p:nvPr/>
        </p:nvSpPr>
        <p:spPr>
          <a:xfrm>
            <a:off x="5148064" y="1268760"/>
            <a:ext cx="2592288" cy="316835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r>
              <a:rPr lang="zh-CN" altLang="en-US" sz="2800" b="1" dirty="0" smtClean="0"/>
              <a:t>社会管理成本</a:t>
            </a:r>
            <a:endParaRPr lang="en-US" altLang="zh-CN" sz="28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endParaRPr lang="en-US" altLang="zh-CN" sz="28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业主日常生活、学习安宁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endParaRPr lang="en-US" altLang="zh-CN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endParaRPr lang="en-US" altLang="zh-CN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r>
              <a:rPr lang="zh-CN" altLang="en-US" sz="2800" b="1" dirty="0" smtClean="0"/>
              <a:t>房产价值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左右箭头 11"/>
          <p:cNvSpPr/>
          <p:nvPr/>
        </p:nvSpPr>
        <p:spPr>
          <a:xfrm>
            <a:off x="3707904" y="2564904"/>
            <a:ext cx="1216152" cy="484632"/>
          </a:xfrm>
          <a:prstGeom prst="left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zh-CN" altLang="en-US" sz="5400" b="1" dirty="0" smtClean="0">
                <a:latin typeface="+mn-ea"/>
                <a:cs typeface="Meiryo" pitchFamily="34" charset="-128"/>
              </a:rPr>
              <a:t>利益冲突的法律处理原则</a:t>
            </a:r>
            <a:endParaRPr lang="zh-CN" altLang="en-US" sz="49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96470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en-US" b="1" dirty="0" smtClean="0"/>
              <a:t>合法权益受法律保护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sz="1500" dirty="0" smtClean="0"/>
              <a:t>                《</a:t>
            </a:r>
            <a:r>
              <a:rPr lang="zh-CN" altLang="en-US" sz="1500" dirty="0" smtClean="0"/>
              <a:t>民法通则</a:t>
            </a:r>
            <a:r>
              <a:rPr lang="en-US" altLang="zh-CN" sz="1500" dirty="0" smtClean="0"/>
              <a:t>》</a:t>
            </a:r>
            <a:r>
              <a:rPr lang="zh-CN" altLang="en-US" sz="1500" dirty="0" smtClean="0"/>
              <a:t>第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条</a:t>
            </a:r>
            <a:endParaRPr lang="en-US" altLang="zh-CN" sz="1500" dirty="0" smtClean="0"/>
          </a:p>
          <a:p>
            <a:endParaRPr lang="en-US" altLang="zh-CN" sz="1900" dirty="0" smtClean="0"/>
          </a:p>
          <a:p>
            <a:endParaRPr lang="en-US" altLang="zh-CN" sz="1900" dirty="0" smtClean="0"/>
          </a:p>
          <a:p>
            <a:endParaRPr lang="en-US" altLang="zh-CN" sz="1900" dirty="0" smtClean="0"/>
          </a:p>
          <a:p>
            <a:endParaRPr lang="zh-CN" altLang="en-US" sz="1900" dirty="0"/>
          </a:p>
        </p:txBody>
      </p:sp>
      <p:sp>
        <p:nvSpPr>
          <p:cNvPr id="8" name="内容占位符 6"/>
          <p:cNvSpPr txBox="1">
            <a:spLocks/>
          </p:cNvSpPr>
          <p:nvPr/>
        </p:nvSpPr>
        <p:spPr>
          <a:xfrm>
            <a:off x="467544" y="3212976"/>
            <a:ext cx="8075240" cy="964703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altLang="zh-CN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zh-CN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民事侵权要担民事责任</a:t>
            </a:r>
            <a:endParaRPr kumimoji="0" lang="en-US" altLang="zh-CN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r>
              <a:rPr lang="en-US" altLang="zh-CN" sz="3200" noProof="0" dirty="0" smtClean="0"/>
              <a:t>       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侵权责任法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条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内容占位符 6"/>
          <p:cNvSpPr txBox="1">
            <a:spLocks/>
          </p:cNvSpPr>
          <p:nvPr/>
        </p:nvSpPr>
        <p:spPr>
          <a:xfrm>
            <a:off x="467544" y="4725144"/>
            <a:ext cx="8075240" cy="18002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"/>
            </a:pPr>
            <a:r>
              <a:rPr lang="en-US" altLang="zh-CN" sz="3200" dirty="0" smtClean="0"/>
              <a:t>3</a:t>
            </a:r>
            <a:r>
              <a:rPr lang="zh-CN" altLang="en-US" sz="3200" dirty="0" smtClean="0"/>
              <a:t>、</a:t>
            </a:r>
            <a:r>
              <a:rPr lang="zh-CN" altLang="en-US" sz="3200" b="1" dirty="0" smtClean="0"/>
              <a:t>行政违法要担行政责任  </a:t>
            </a:r>
            <a:r>
              <a:rPr lang="en-US" altLang="zh-CN" sz="3200" b="1" dirty="0" smtClean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CN" sz="1500" dirty="0" smtClean="0"/>
              <a:t>                《</a:t>
            </a:r>
            <a:r>
              <a:rPr lang="zh-CN" altLang="zh-CN" sz="1500" dirty="0" smtClean="0"/>
              <a:t>环境噪声污染防治法</a:t>
            </a:r>
            <a:r>
              <a:rPr lang="en-US" altLang="zh-CN" sz="1500" dirty="0" smtClean="0"/>
              <a:t>》</a:t>
            </a:r>
            <a:r>
              <a:rPr lang="zh-CN" altLang="en-US" sz="1500" dirty="0" smtClean="0"/>
              <a:t>第</a:t>
            </a:r>
            <a:r>
              <a:rPr lang="en-US" altLang="zh-CN" sz="1500" dirty="0" smtClean="0"/>
              <a:t>58</a:t>
            </a:r>
            <a:r>
              <a:rPr lang="zh-CN" altLang="en-US" sz="1500" dirty="0" smtClean="0"/>
              <a:t>   </a:t>
            </a:r>
            <a:r>
              <a:rPr lang="zh-CN" altLang="zh-CN" sz="1500" dirty="0" smtClean="0"/>
              <a:t>《治安管理处罚法》</a:t>
            </a:r>
            <a:r>
              <a:rPr lang="zh-CN" altLang="en-US" sz="1500" dirty="0" smtClean="0"/>
              <a:t>第</a:t>
            </a:r>
            <a:r>
              <a:rPr lang="en-US" altLang="zh-CN" sz="1500" dirty="0" smtClean="0"/>
              <a:t>58</a:t>
            </a:r>
            <a:r>
              <a:rPr lang="zh-CN" altLang="en-US" sz="1500" dirty="0" smtClean="0"/>
              <a:t>条</a:t>
            </a:r>
            <a:endParaRPr lang="en-US" altLang="zh-CN" sz="15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CN" sz="1500" dirty="0" smtClean="0"/>
              <a:t>                《</a:t>
            </a:r>
            <a:r>
              <a:rPr lang="zh-CN" altLang="zh-CN" sz="1500" dirty="0" smtClean="0"/>
              <a:t>成都市环境噪声（震动）管理条例</a:t>
            </a:r>
            <a:r>
              <a:rPr lang="en-US" altLang="zh-CN" sz="2500" dirty="0" smtClean="0"/>
              <a:t>》</a:t>
            </a:r>
            <a:endParaRPr lang="zh-CN" altLang="zh-CN" sz="2500" dirty="0" smtClean="0"/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CN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latin typeface="+mn-ea"/>
                <a:cs typeface="Meiryo" pitchFamily="34" charset="-128"/>
              </a:rPr>
              <a:t>违法行为可能引起的法律责任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18002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民事责任 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侵权责任法</a:t>
            </a:r>
            <a:r>
              <a:rPr lang="en-US" altLang="zh-CN" sz="1600" dirty="0" smtClean="0"/>
              <a:t>》</a:t>
            </a:r>
            <a:endParaRPr lang="en-US" altLang="zh-CN" sz="1600" b="1" dirty="0" smtClean="0"/>
          </a:p>
          <a:p>
            <a:r>
              <a:rPr lang="en-US" altLang="zh-CN" sz="1900" dirty="0" smtClean="0"/>
              <a:t>1</a:t>
            </a:r>
            <a:r>
              <a:rPr lang="zh-CN" altLang="en-US" sz="1900" dirty="0" smtClean="0"/>
              <a:t>、停止侵害  （噪音扰民、人身伤害）</a:t>
            </a:r>
            <a:endParaRPr lang="en-US" altLang="zh-CN" sz="1900" dirty="0" smtClean="0"/>
          </a:p>
          <a:p>
            <a:r>
              <a:rPr lang="en-US" altLang="zh-CN" sz="1900" dirty="0" smtClean="0"/>
              <a:t>2</a:t>
            </a:r>
            <a:r>
              <a:rPr lang="zh-CN" altLang="en-US" sz="1900" dirty="0" smtClean="0"/>
              <a:t>、赔偿损失   （噪音扰民、人身伤害）</a:t>
            </a:r>
            <a:endParaRPr lang="en-US" altLang="zh-CN" sz="1900" dirty="0" smtClean="0"/>
          </a:p>
          <a:p>
            <a:endParaRPr lang="en-US" altLang="zh-CN" sz="1900" dirty="0" smtClean="0"/>
          </a:p>
          <a:p>
            <a:endParaRPr lang="en-US" altLang="zh-CN" sz="1900" dirty="0" smtClean="0"/>
          </a:p>
          <a:p>
            <a:endParaRPr lang="en-US" altLang="zh-CN" sz="1900" dirty="0" smtClean="0"/>
          </a:p>
          <a:p>
            <a:endParaRPr lang="zh-CN" altLang="en-US" sz="1900" dirty="0"/>
          </a:p>
        </p:txBody>
      </p:sp>
      <p:sp>
        <p:nvSpPr>
          <p:cNvPr id="8" name="内容占位符 6"/>
          <p:cNvSpPr txBox="1">
            <a:spLocks/>
          </p:cNvSpPr>
          <p:nvPr/>
        </p:nvSpPr>
        <p:spPr>
          <a:xfrm>
            <a:off x="611560" y="3429000"/>
            <a:ext cx="8075240" cy="172819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"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行政责任 </a:t>
            </a:r>
            <a:r>
              <a:rPr lang="en-US" altLang="zh-CN" sz="1700" dirty="0" smtClean="0"/>
              <a:t>《</a:t>
            </a:r>
            <a:r>
              <a:rPr lang="zh-CN" altLang="zh-CN" sz="1700" dirty="0" smtClean="0"/>
              <a:t>环境噪声污染防治法</a:t>
            </a:r>
            <a:r>
              <a:rPr lang="en-US" altLang="zh-CN" sz="1700" dirty="0" smtClean="0"/>
              <a:t>》</a:t>
            </a:r>
            <a:r>
              <a:rPr lang="zh-CN" altLang="en-US" sz="1700" dirty="0" smtClean="0"/>
              <a:t>、</a:t>
            </a:r>
            <a:r>
              <a:rPr lang="zh-CN" altLang="zh-CN" sz="1700" dirty="0" smtClean="0"/>
              <a:t>《治安管理处罚法》</a:t>
            </a:r>
            <a:endParaRPr kumimoji="0" lang="en-US" altLang="zh-CN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r>
              <a:rPr lang="en-US" altLang="zh-CN" sz="1900" dirty="0" smtClean="0"/>
              <a:t>1</a:t>
            </a:r>
            <a:r>
              <a:rPr lang="zh-CN" altLang="en-US" sz="1900" dirty="0" smtClean="0"/>
              <a:t>、警告 （噪音扰民）</a:t>
            </a:r>
            <a:endParaRPr lang="en-US" altLang="zh-CN" sz="19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r>
              <a:rPr lang="en-US" altLang="zh-CN" sz="1900" dirty="0" smtClean="0"/>
              <a:t>2</a:t>
            </a:r>
            <a:r>
              <a:rPr lang="zh-CN" altLang="en-US" sz="1900" dirty="0" smtClean="0"/>
              <a:t>、罚款</a:t>
            </a:r>
            <a:r>
              <a:rPr lang="en-US" altLang="zh-CN" sz="1900" dirty="0" smtClean="0"/>
              <a:t>200</a:t>
            </a:r>
            <a:r>
              <a:rPr lang="zh-CN" altLang="en-US" sz="1900" dirty="0" smtClean="0"/>
              <a:t>～</a:t>
            </a:r>
            <a:r>
              <a:rPr lang="en-US" altLang="zh-CN" sz="1900" dirty="0" smtClean="0"/>
              <a:t>500</a:t>
            </a:r>
            <a:r>
              <a:rPr lang="zh-CN" altLang="en-US" sz="1900" dirty="0" smtClean="0"/>
              <a:t>元   （噪音扰民）</a:t>
            </a:r>
            <a:endParaRPr lang="en-US" altLang="zh-CN" sz="19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r>
              <a:rPr lang="en-US" altLang="zh-CN" sz="1900" dirty="0" smtClean="0"/>
              <a:t>3</a:t>
            </a:r>
            <a:r>
              <a:rPr kumimoji="0" lang="zh-CN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0" lang="zh-CN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日以下拘留  （人身伤害）</a:t>
            </a: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内容占位符 6"/>
          <p:cNvSpPr txBox="1">
            <a:spLocks/>
          </p:cNvSpPr>
          <p:nvPr/>
        </p:nvSpPr>
        <p:spPr>
          <a:xfrm>
            <a:off x="539552" y="5733256"/>
            <a:ext cx="3168352" cy="7200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刑事责任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latin typeface="+mn-ea"/>
                <a:cs typeface="Meiryo" pitchFamily="34" charset="-128"/>
              </a:rPr>
              <a:t>违法行为可能引起的法律责任</a:t>
            </a:r>
            <a:endParaRPr lang="zh-CN" altLang="en-US" dirty="0"/>
          </a:p>
        </p:txBody>
      </p:sp>
      <p:sp>
        <p:nvSpPr>
          <p:cNvPr id="6" name="内容占位符 6"/>
          <p:cNvSpPr txBox="1">
            <a:spLocks/>
          </p:cNvSpPr>
          <p:nvPr/>
        </p:nvSpPr>
        <p:spPr>
          <a:xfrm>
            <a:off x="683568" y="1196752"/>
            <a:ext cx="8075240" cy="122413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r>
              <a:rPr lang="zh-CN" altLang="en-US" sz="3200" b="1" dirty="0" smtClean="0"/>
              <a:t>噪音标准：</a:t>
            </a:r>
            <a:endParaRPr lang="en-US" altLang="zh-CN" sz="3200" b="1" dirty="0" smtClean="0"/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kumimoji="0" lang="en-US" altLang="zh-CN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、国家标准 </a:t>
            </a:r>
            <a:r>
              <a:rPr lang="en-US" altLang="zh-CN" sz="2000" b="1" dirty="0" smtClean="0"/>
              <a:t>GB3096-2008 </a:t>
            </a: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"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899592" y="2420888"/>
          <a:ext cx="6096000" cy="407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50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类别　　　　　　　</a:t>
                      </a:r>
                      <a:endParaRPr lang="zh-CN" alt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　昼间　　　　</a:t>
                      </a:r>
                      <a:endParaRPr lang="zh-CN" alt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　　　夜间</a:t>
                      </a:r>
                      <a:endParaRPr lang="zh-CN" alt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667115">
                <a:tc>
                  <a:txBody>
                    <a:bodyPr/>
                    <a:lstStyle/>
                    <a:p>
                      <a:r>
                        <a:rPr kumimoji="0" lang="zh-CN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疗养区、高级别墅区、高级宾馆区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r>
                        <a:rPr lang="zh-CN" altLang="en-US" dirty="0" smtClean="0"/>
                        <a:t>分贝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</a:t>
                      </a:r>
                      <a:r>
                        <a:rPr lang="zh-CN" altLang="en-US" dirty="0" smtClean="0"/>
                        <a:t>分贝</a:t>
                      </a:r>
                      <a:endParaRPr lang="zh-CN" altLang="en-US" dirty="0"/>
                    </a:p>
                  </a:txBody>
                  <a:tcPr/>
                </a:tc>
              </a:tr>
              <a:tr h="667115">
                <a:tc>
                  <a:txBody>
                    <a:bodyPr/>
                    <a:lstStyle/>
                    <a:p>
                      <a:r>
                        <a:rPr kumimoji="0" lang="zh-CN" altLang="zh-CN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以居住、文教机关为主的区域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55</a:t>
                      </a:r>
                      <a:r>
                        <a:rPr lang="zh-CN" altLang="en-US" b="1" dirty="0" smtClean="0">
                          <a:solidFill>
                            <a:srgbClr val="0070C0"/>
                          </a:solidFill>
                        </a:rPr>
                        <a:t>分贝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45</a:t>
                      </a:r>
                      <a:r>
                        <a:rPr lang="zh-CN" altLang="en-US" b="1" dirty="0" smtClean="0">
                          <a:solidFill>
                            <a:srgbClr val="0070C0"/>
                          </a:solidFill>
                        </a:rPr>
                        <a:t>分贝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7115">
                <a:tc>
                  <a:txBody>
                    <a:bodyPr/>
                    <a:lstStyle/>
                    <a:p>
                      <a:r>
                        <a:rPr kumimoji="0" lang="zh-CN" altLang="zh-CN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居住、商业、工业混杂区</a:t>
                      </a:r>
                      <a:endParaRPr lang="zh-CN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7030A0"/>
                          </a:solidFill>
                        </a:rPr>
                        <a:t>60</a:t>
                      </a:r>
                      <a:r>
                        <a:rPr lang="zh-CN" altLang="en-US" b="1" dirty="0" smtClean="0">
                          <a:solidFill>
                            <a:srgbClr val="7030A0"/>
                          </a:solidFill>
                        </a:rPr>
                        <a:t>分贝</a:t>
                      </a:r>
                      <a:endParaRPr lang="zh-CN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7030A0"/>
                          </a:solidFill>
                        </a:rPr>
                        <a:t>50</a:t>
                      </a:r>
                      <a:r>
                        <a:rPr lang="zh-CN" altLang="en-US" b="1" dirty="0" smtClean="0">
                          <a:solidFill>
                            <a:srgbClr val="7030A0"/>
                          </a:solidFill>
                        </a:rPr>
                        <a:t>分贝</a:t>
                      </a:r>
                      <a:endParaRPr lang="zh-CN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86503">
                <a:tc>
                  <a:txBody>
                    <a:bodyPr/>
                    <a:lstStyle/>
                    <a:p>
                      <a:r>
                        <a:rPr kumimoji="0" lang="zh-CN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工业区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65</a:t>
                      </a:r>
                      <a:r>
                        <a:rPr lang="zh-CN" altLang="en-US" dirty="0" smtClean="0"/>
                        <a:t>分贝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</a:t>
                      </a:r>
                      <a:r>
                        <a:rPr lang="zh-CN" altLang="en-US" dirty="0" smtClean="0"/>
                        <a:t>分贝</a:t>
                      </a:r>
                      <a:endParaRPr lang="zh-CN" altLang="en-US" dirty="0"/>
                    </a:p>
                  </a:txBody>
                  <a:tcPr/>
                </a:tc>
              </a:tr>
              <a:tr h="1238928">
                <a:tc>
                  <a:txBody>
                    <a:bodyPr/>
                    <a:lstStyle/>
                    <a:p>
                      <a:r>
                        <a:rPr kumimoji="0" lang="zh-CN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城市中的道路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（含铁路）</a:t>
                      </a:r>
                      <a:r>
                        <a:rPr kumimoji="0" lang="zh-CN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交通干线道路两侧区域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zh-CN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内河航道两侧区域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</a:t>
                      </a:r>
                      <a:r>
                        <a:rPr lang="zh-CN" altLang="en-US" dirty="0" smtClean="0"/>
                        <a:t>分贝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</a:t>
                      </a:r>
                      <a:r>
                        <a:rPr lang="zh-CN" altLang="en-US" dirty="0" smtClean="0"/>
                        <a:t>分贝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latin typeface="+mn-ea"/>
                <a:cs typeface="Meiryo" pitchFamily="34" charset="-128"/>
              </a:rPr>
              <a:t>违法行为可能引起的法律责任</a:t>
            </a:r>
            <a:endParaRPr lang="zh-CN" altLang="en-US" dirty="0"/>
          </a:p>
        </p:txBody>
      </p:sp>
      <p:sp>
        <p:nvSpPr>
          <p:cNvPr id="6" name="内容占位符 6"/>
          <p:cNvSpPr txBox="1">
            <a:spLocks/>
          </p:cNvSpPr>
          <p:nvPr/>
        </p:nvSpPr>
        <p:spPr>
          <a:xfrm>
            <a:off x="611560" y="1700808"/>
            <a:ext cx="8532440" cy="1080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r>
              <a:rPr lang="zh-CN" altLang="en-US" sz="3200" b="1" dirty="0" smtClean="0"/>
              <a:t>噪音标准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kumimoji="0" lang="en-US" altLang="zh-CN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1990</a:t>
            </a:r>
            <a:r>
              <a:rPr kumimoji="0" lang="zh-CN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 </a:t>
            </a:r>
            <a:r>
              <a:rPr kumimoji="0" lang="en-US" altLang="zh-CN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lang="zh-CN" altLang="zh-CN" sz="2000" dirty="0" smtClean="0"/>
              <a:t>成都市环境噪声（震动）管理条例</a:t>
            </a:r>
            <a:r>
              <a:rPr kumimoji="0" lang="en-US" altLang="zh-CN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endParaRPr lang="en-US" altLang="zh-CN" sz="2000" b="1" dirty="0" smtClean="0"/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"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2996952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prstClr val="white"/>
                </a:solidFill>
              </a:rPr>
              <a:t>1</a:t>
            </a:r>
            <a:r>
              <a:rPr lang="zh-CN" altLang="en-US" sz="2000" dirty="0" smtClean="0">
                <a:solidFill>
                  <a:prstClr val="white"/>
                </a:solidFill>
              </a:rPr>
              <a:t>、</a:t>
            </a:r>
            <a:r>
              <a:rPr lang="zh-CN" altLang="zh-CN" sz="2000" dirty="0" smtClean="0">
                <a:solidFill>
                  <a:prstClr val="white"/>
                </a:solidFill>
              </a:rPr>
              <a:t>东城区、西城区和金牛区的环境噪声</a:t>
            </a:r>
            <a:r>
              <a:rPr lang="en-US" altLang="zh-CN" sz="2000" dirty="0" smtClean="0">
                <a:solidFill>
                  <a:prstClr val="white"/>
                </a:solidFill>
              </a:rPr>
              <a:t>(</a:t>
            </a:r>
            <a:r>
              <a:rPr lang="zh-CN" altLang="zh-CN" sz="2000" dirty="0" smtClean="0">
                <a:solidFill>
                  <a:prstClr val="white"/>
                </a:solidFill>
              </a:rPr>
              <a:t>震动</a:t>
            </a:r>
            <a:r>
              <a:rPr lang="en-US" altLang="zh-CN" sz="2000" dirty="0" smtClean="0">
                <a:solidFill>
                  <a:prstClr val="white"/>
                </a:solidFill>
              </a:rPr>
              <a:t>)</a:t>
            </a:r>
            <a:r>
              <a:rPr lang="zh-CN" altLang="zh-CN" sz="2000" dirty="0" smtClean="0">
                <a:solidFill>
                  <a:prstClr val="white"/>
                </a:solidFill>
              </a:rPr>
              <a:t>标准适用地带的划分，由成都市环境保护局负责确定。</a:t>
            </a:r>
            <a:endParaRPr lang="en-US" altLang="zh-CN" sz="2000" dirty="0" smtClean="0">
              <a:solidFill>
                <a:prstClr val="white"/>
              </a:solidFill>
            </a:endParaRPr>
          </a:p>
          <a:p>
            <a:pPr lvl="0"/>
            <a:endParaRPr lang="zh-CN" altLang="zh-CN" sz="2000" dirty="0" smtClean="0">
              <a:solidFill>
                <a:prstClr val="white"/>
              </a:solidFill>
            </a:endParaRPr>
          </a:p>
          <a:p>
            <a:pPr lvl="0"/>
            <a:r>
              <a:rPr lang="en-US" altLang="zh-CN" sz="2000" dirty="0" smtClean="0">
                <a:solidFill>
                  <a:prstClr val="white"/>
                </a:solidFill>
              </a:rPr>
              <a:t>2</a:t>
            </a:r>
            <a:r>
              <a:rPr lang="zh-CN" altLang="en-US" sz="2000" dirty="0" smtClean="0">
                <a:solidFill>
                  <a:prstClr val="white"/>
                </a:solidFill>
              </a:rPr>
              <a:t>、</a:t>
            </a:r>
            <a:r>
              <a:rPr lang="zh-CN" altLang="zh-CN" sz="2000" dirty="0" smtClean="0">
                <a:solidFill>
                  <a:prstClr val="white"/>
                </a:solidFill>
              </a:rPr>
              <a:t>其他区</a:t>
            </a:r>
            <a:r>
              <a:rPr lang="en-US" altLang="zh-CN" sz="2000" dirty="0" smtClean="0">
                <a:solidFill>
                  <a:prstClr val="white"/>
                </a:solidFill>
              </a:rPr>
              <a:t>(</a:t>
            </a:r>
            <a:r>
              <a:rPr lang="zh-CN" altLang="zh-CN" sz="2000" dirty="0" smtClean="0">
                <a:solidFill>
                  <a:prstClr val="white"/>
                </a:solidFill>
              </a:rPr>
              <a:t>市</a:t>
            </a:r>
            <a:r>
              <a:rPr lang="en-US" altLang="zh-CN" sz="2000" dirty="0" smtClean="0">
                <a:solidFill>
                  <a:prstClr val="white"/>
                </a:solidFill>
              </a:rPr>
              <a:t>)</a:t>
            </a:r>
            <a:r>
              <a:rPr lang="zh-CN" altLang="zh-CN" sz="2000" dirty="0" smtClean="0">
                <a:solidFill>
                  <a:prstClr val="white"/>
                </a:solidFill>
              </a:rPr>
              <a:t>、县环境噪声</a:t>
            </a:r>
            <a:r>
              <a:rPr lang="en-US" altLang="zh-CN" sz="2000" dirty="0" smtClean="0">
                <a:solidFill>
                  <a:prstClr val="white"/>
                </a:solidFill>
              </a:rPr>
              <a:t>(</a:t>
            </a:r>
            <a:r>
              <a:rPr lang="zh-CN" altLang="zh-CN" sz="2000" dirty="0" smtClean="0">
                <a:solidFill>
                  <a:prstClr val="white"/>
                </a:solidFill>
              </a:rPr>
              <a:t>震动</a:t>
            </a:r>
            <a:r>
              <a:rPr lang="en-US" altLang="zh-CN" sz="2000" dirty="0" smtClean="0">
                <a:solidFill>
                  <a:prstClr val="white"/>
                </a:solidFill>
              </a:rPr>
              <a:t>)</a:t>
            </a:r>
            <a:r>
              <a:rPr lang="zh-CN" altLang="zh-CN" sz="2000" dirty="0" smtClean="0">
                <a:solidFill>
                  <a:prstClr val="white"/>
                </a:solidFill>
              </a:rPr>
              <a:t>标准适用地带的划分，由各区</a:t>
            </a:r>
            <a:r>
              <a:rPr lang="en-US" altLang="zh-CN" sz="2000" dirty="0" smtClean="0">
                <a:solidFill>
                  <a:prstClr val="white"/>
                </a:solidFill>
              </a:rPr>
              <a:t>(</a:t>
            </a:r>
            <a:r>
              <a:rPr lang="zh-CN" altLang="zh-CN" sz="2000" dirty="0" smtClean="0">
                <a:solidFill>
                  <a:prstClr val="white"/>
                </a:solidFill>
              </a:rPr>
              <a:t>市</a:t>
            </a:r>
            <a:r>
              <a:rPr lang="en-US" altLang="zh-CN" sz="2000" dirty="0" smtClean="0">
                <a:solidFill>
                  <a:prstClr val="white"/>
                </a:solidFill>
              </a:rPr>
              <a:t>)</a:t>
            </a:r>
            <a:r>
              <a:rPr lang="zh-CN" altLang="zh-CN" sz="2000" dirty="0" smtClean="0">
                <a:solidFill>
                  <a:prstClr val="white"/>
                </a:solidFill>
              </a:rPr>
              <a:t>、县人民政府确定，并报成都市环境保护局备案。</a:t>
            </a:r>
            <a:endParaRPr lang="en-US" altLang="zh-CN" sz="2000" dirty="0" smtClean="0">
              <a:solidFill>
                <a:prstClr val="white"/>
              </a:solidFill>
            </a:endParaRPr>
          </a:p>
          <a:p>
            <a:pPr lvl="0"/>
            <a:endParaRPr lang="zh-CN" altLang="zh-CN" sz="2000" dirty="0" smtClean="0">
              <a:solidFill>
                <a:prstClr val="white"/>
              </a:solidFill>
            </a:endParaRPr>
          </a:p>
          <a:p>
            <a:pPr lvl="0"/>
            <a:r>
              <a:rPr lang="en-US" altLang="zh-CN" sz="2000" dirty="0" smtClean="0">
                <a:solidFill>
                  <a:prstClr val="white"/>
                </a:solidFill>
              </a:rPr>
              <a:t>3</a:t>
            </a:r>
            <a:r>
              <a:rPr lang="zh-CN" altLang="en-US" sz="2000" dirty="0" smtClean="0">
                <a:solidFill>
                  <a:prstClr val="white"/>
                </a:solidFill>
              </a:rPr>
              <a:t>、</a:t>
            </a:r>
            <a:r>
              <a:rPr lang="zh-CN" altLang="zh-CN" sz="2000" dirty="0" smtClean="0">
                <a:solidFill>
                  <a:prstClr val="white"/>
                </a:solidFill>
              </a:rPr>
              <a:t>尚未划分环境噪声</a:t>
            </a:r>
            <a:r>
              <a:rPr lang="en-US" altLang="zh-CN" sz="2000" dirty="0" smtClean="0">
                <a:solidFill>
                  <a:prstClr val="white"/>
                </a:solidFill>
              </a:rPr>
              <a:t>(</a:t>
            </a:r>
            <a:r>
              <a:rPr lang="zh-CN" altLang="zh-CN" sz="2000" dirty="0" smtClean="0">
                <a:solidFill>
                  <a:prstClr val="white"/>
                </a:solidFill>
              </a:rPr>
              <a:t>震动</a:t>
            </a:r>
            <a:r>
              <a:rPr lang="en-US" altLang="zh-CN" sz="2000" dirty="0" smtClean="0">
                <a:solidFill>
                  <a:prstClr val="white"/>
                </a:solidFill>
              </a:rPr>
              <a:t>)</a:t>
            </a:r>
            <a:r>
              <a:rPr lang="zh-CN" altLang="zh-CN" sz="2000" dirty="0" smtClean="0">
                <a:solidFill>
                  <a:prstClr val="white"/>
                </a:solidFill>
              </a:rPr>
              <a:t>标准适用地带的地区，按下列规定执行：</a:t>
            </a:r>
            <a:r>
              <a:rPr lang="zh-CN" altLang="zh-CN" sz="2000" b="1" dirty="0" smtClean="0">
                <a:solidFill>
                  <a:srgbClr val="7030A0"/>
                </a:solidFill>
              </a:rPr>
              <a:t>噪声允许标准：白天，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60</a:t>
            </a:r>
            <a:r>
              <a:rPr lang="zh-CN" altLang="zh-CN" sz="2000" b="1" dirty="0" smtClean="0">
                <a:solidFill>
                  <a:srgbClr val="7030A0"/>
                </a:solidFill>
              </a:rPr>
              <a:t>分贝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(A)</a:t>
            </a:r>
            <a:r>
              <a:rPr lang="zh-CN" altLang="zh-CN" sz="2000" b="1" dirty="0" smtClean="0">
                <a:solidFill>
                  <a:srgbClr val="7030A0"/>
                </a:solidFill>
              </a:rPr>
              <a:t>；夜间：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50</a:t>
            </a:r>
            <a:r>
              <a:rPr lang="zh-CN" altLang="zh-CN" sz="2000" b="1" dirty="0" smtClean="0">
                <a:solidFill>
                  <a:srgbClr val="7030A0"/>
                </a:solidFill>
              </a:rPr>
              <a:t>分贝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(A)</a:t>
            </a:r>
            <a:r>
              <a:rPr lang="zh-CN" altLang="zh-CN" sz="2000" b="1" dirty="0" smtClean="0">
                <a:solidFill>
                  <a:srgbClr val="7030A0"/>
                </a:solidFill>
              </a:rPr>
              <a:t>。</a:t>
            </a:r>
            <a:endParaRPr lang="zh-CN" altLang="zh-CN" sz="2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CN" altLang="en-US" b="1" dirty="0" smtClean="0"/>
              <a:t>问题与建议</a:t>
            </a:r>
            <a:endParaRPr lang="zh-CN" altLang="en-US" b="1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11560" y="1340768"/>
            <a:ext cx="4392488" cy="792088"/>
          </a:xfrm>
        </p:spPr>
        <p:txBody>
          <a:bodyPr>
            <a:normAutofit/>
          </a:bodyPr>
          <a:lstStyle/>
          <a:p>
            <a:r>
              <a:rPr lang="zh-CN" altLang="en-US" sz="3500" b="1" dirty="0" smtClean="0"/>
              <a:t>问题</a:t>
            </a:r>
            <a:endParaRPr lang="en-US" altLang="zh-CN" sz="3500" b="1" dirty="0" smtClean="0"/>
          </a:p>
          <a:p>
            <a:endParaRPr lang="en-US" altLang="zh-CN" sz="1900" dirty="0" smtClean="0"/>
          </a:p>
          <a:p>
            <a:endParaRPr lang="en-US" altLang="zh-CN" sz="1900" dirty="0" smtClean="0"/>
          </a:p>
          <a:p>
            <a:endParaRPr lang="zh-CN" altLang="en-US" sz="1900" dirty="0"/>
          </a:p>
        </p:txBody>
      </p:sp>
      <p:sp>
        <p:nvSpPr>
          <p:cNvPr id="5" name="内容占位符 6"/>
          <p:cNvSpPr txBox="1">
            <a:spLocks/>
          </p:cNvSpPr>
          <p:nvPr/>
        </p:nvSpPr>
        <p:spPr>
          <a:xfrm>
            <a:off x="683568" y="2420888"/>
            <a:ext cx="8075240" cy="3096344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、我在调广场舞时扭伤了，谁负责？</a:t>
            </a:r>
            <a:endParaRPr kumimoji="0" lang="en-US" altLang="zh-CN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tabLst/>
              <a:defRPr/>
            </a:pPr>
            <a:endParaRPr kumimoji="0" lang="en-US" altLang="zh-CN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None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、我们在跳舞的时候，有居民向我们扔东西、泼脏水，怎么办？</a:t>
            </a:r>
            <a:endParaRPr kumimoji="0" lang="en-US" altLang="zh-CN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None/>
              <a:tabLst/>
              <a:defRPr/>
            </a:pPr>
            <a:endParaRPr kumimoji="0" lang="en-US" altLang="zh-CN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kumimoji="0" lang="en-US" altLang="zh-CN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、我家附近有人跳广场舞蹈，严重影响休息、学习，多次交涉无</a:t>
            </a:r>
            <a:r>
              <a:rPr lang="zh-CN" altLang="en-US" sz="3400" dirty="0" smtClean="0"/>
              <a:t>果，怎么办？</a:t>
            </a:r>
            <a:endParaRPr kumimoji="0" lang="en-US" altLang="zh-CN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CN" altLang="en-US" b="1" dirty="0" smtClean="0"/>
              <a:t>问题与建议</a:t>
            </a:r>
            <a:endParaRPr lang="zh-CN" altLang="en-US" b="1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11560" y="1340768"/>
            <a:ext cx="4392488" cy="792088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建议</a:t>
            </a:r>
            <a:endParaRPr lang="en-US" altLang="zh-CN" sz="3600" b="1" dirty="0" smtClean="0"/>
          </a:p>
          <a:p>
            <a:endParaRPr lang="en-US" altLang="zh-CN" sz="1900" dirty="0" smtClean="0"/>
          </a:p>
          <a:p>
            <a:endParaRPr lang="zh-CN" altLang="en-US" sz="1900" dirty="0"/>
          </a:p>
        </p:txBody>
      </p:sp>
      <p:sp>
        <p:nvSpPr>
          <p:cNvPr id="5" name="内容占位符 6"/>
          <p:cNvSpPr txBox="1">
            <a:spLocks/>
          </p:cNvSpPr>
          <p:nvPr/>
        </p:nvSpPr>
        <p:spPr>
          <a:xfrm>
            <a:off x="683568" y="2420888"/>
            <a:ext cx="8075240" cy="302433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、活动者自觉，受影响者宽容。</a:t>
            </a:r>
            <a:endParaRPr lang="en-US" altLang="zh-CN" sz="2400" dirty="0" smtClean="0"/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、遇到问题，首先积极平和表达诉求、尽量协商。</a:t>
            </a:r>
            <a:endParaRPr lang="en-US" altLang="zh-CN" sz="2400" dirty="0" smtClean="0"/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、协商不成功的，可求助第三方依法解决。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165304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备注：以上不构成对个人正式的法律建议</a:t>
            </a:r>
            <a:r>
              <a:rPr lang="zh-CN" altLang="en-US" sz="1600" i="1" dirty="0" smtClean="0"/>
              <a:t>。</a:t>
            </a:r>
            <a:endParaRPr lang="zh-CN" alt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 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目录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428736"/>
            <a:ext cx="8554300" cy="54292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zh-CN" altLang="en-US" sz="5900" b="1" dirty="0" smtClean="0">
                <a:latin typeface="+mn-ea"/>
                <a:cs typeface="Meiryo" pitchFamily="34" charset="-128"/>
              </a:rPr>
              <a:t>一、广场舞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r>
              <a:rPr lang="en-US" altLang="zh-CN" sz="5900" b="1" dirty="0" smtClean="0">
                <a:latin typeface="+mn-ea"/>
                <a:cs typeface="Meiryo" pitchFamily="34" charset="-128"/>
              </a:rPr>
              <a:t>1</a:t>
            </a:r>
            <a:r>
              <a:rPr lang="zh-CN" altLang="en-US" sz="5900" b="1" dirty="0" smtClean="0">
                <a:latin typeface="+mn-ea"/>
                <a:cs typeface="Meiryo" pitchFamily="34" charset="-128"/>
              </a:rPr>
              <a:t>、定义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r>
              <a:rPr lang="en-US" altLang="zh-CN" sz="5900" b="1" dirty="0" smtClean="0">
                <a:latin typeface="+mn-ea"/>
                <a:cs typeface="Meiryo" pitchFamily="34" charset="-128"/>
              </a:rPr>
              <a:t>2</a:t>
            </a:r>
            <a:r>
              <a:rPr lang="zh-CN" altLang="en-US" sz="5900" b="1" dirty="0" smtClean="0">
                <a:latin typeface="+mn-ea"/>
                <a:cs typeface="Meiryo" pitchFamily="34" charset="-128"/>
              </a:rPr>
              <a:t>、常见类型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r>
              <a:rPr lang="en-US" altLang="zh-CN" sz="5900" b="1" dirty="0" smtClean="0">
                <a:latin typeface="+mn-ea"/>
                <a:cs typeface="Meiryo" pitchFamily="34" charset="-128"/>
              </a:rPr>
              <a:t>3</a:t>
            </a:r>
            <a:r>
              <a:rPr lang="zh-CN" altLang="en-US" sz="5900" b="1" dirty="0" smtClean="0">
                <a:latin typeface="+mn-ea"/>
                <a:cs typeface="Meiryo" pitchFamily="34" charset="-128"/>
              </a:rPr>
              <a:t>、兴起的背景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r>
              <a:rPr lang="en-US" altLang="zh-CN" sz="5900" b="1" dirty="0" smtClean="0">
                <a:latin typeface="+mn-ea"/>
                <a:cs typeface="Meiryo" pitchFamily="34" charset="-128"/>
              </a:rPr>
              <a:t>4</a:t>
            </a:r>
            <a:r>
              <a:rPr lang="zh-CN" altLang="en-US" sz="5900" b="1" dirty="0" smtClean="0">
                <a:latin typeface="+mn-ea"/>
                <a:cs typeface="Meiryo" pitchFamily="34" charset="-128"/>
              </a:rPr>
              <a:t>、近年来社会事件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r>
              <a:rPr lang="zh-CN" altLang="en-US" sz="5900" b="1" dirty="0" smtClean="0">
                <a:latin typeface="+mn-ea"/>
                <a:cs typeface="Meiryo" pitchFamily="34" charset="-128"/>
              </a:rPr>
              <a:t>二、主体及利益冲突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r>
              <a:rPr lang="zh-CN" altLang="en-US" sz="5900" b="1" dirty="0" smtClean="0">
                <a:latin typeface="+mn-ea"/>
                <a:cs typeface="Meiryo" pitchFamily="34" charset="-128"/>
              </a:rPr>
              <a:t>三、法律利益分析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r>
              <a:rPr lang="zh-CN" altLang="en-US" sz="5900" b="1" dirty="0" smtClean="0">
                <a:latin typeface="+mn-ea"/>
                <a:cs typeface="Meiryo" pitchFamily="34" charset="-128"/>
              </a:rPr>
              <a:t>四、利益冲突处理的法律原则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r>
              <a:rPr lang="zh-CN" altLang="en-US" sz="5900" b="1" dirty="0" smtClean="0">
                <a:latin typeface="+mn-ea"/>
                <a:cs typeface="Meiryo" pitchFamily="34" charset="-128"/>
              </a:rPr>
              <a:t>五、广场舞相关违法行为可能承担的法律责任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r>
              <a:rPr lang="zh-CN" altLang="en-US" sz="5900" b="1" dirty="0" smtClean="0">
                <a:latin typeface="+mn-ea"/>
                <a:cs typeface="Meiryo" pitchFamily="34" charset="-128"/>
              </a:rPr>
              <a:t>六、常见问题与建议</a:t>
            </a: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>
              <a:buNone/>
            </a:pPr>
            <a:endParaRPr lang="en-US" altLang="zh-CN" sz="5900" b="1" dirty="0" smtClean="0">
              <a:latin typeface="+mn-ea"/>
              <a:cs typeface="Meiryo" pitchFamily="34" charset="-128"/>
            </a:endParaRPr>
          </a:p>
          <a:p>
            <a:pPr lvl="0"/>
            <a:endParaRPr lang="en-US" altLang="zh-CN" sz="2800" b="1" dirty="0" smtClean="0">
              <a:latin typeface="华文中宋" pitchFamily="2" charset="-122"/>
              <a:ea typeface="华文中宋" pitchFamily="2" charset="-122"/>
              <a:cs typeface="Meiryo" pitchFamily="34" charset="-128"/>
            </a:endParaRPr>
          </a:p>
          <a:p>
            <a:pPr lvl="0"/>
            <a:endParaRPr lang="en-US" altLang="zh-CN" sz="2800" b="1" dirty="0" smtClean="0">
              <a:latin typeface="华文中宋" pitchFamily="2" charset="-122"/>
              <a:ea typeface="华文中宋" pitchFamily="2" charset="-122"/>
              <a:cs typeface="Meiryo" pitchFamily="34" charset="-128"/>
            </a:endParaRPr>
          </a:p>
          <a:p>
            <a:pPr lvl="0">
              <a:buNone/>
            </a:pPr>
            <a:endParaRPr lang="en-US" altLang="zh-CN" sz="2800" b="1" dirty="0" smtClean="0">
              <a:latin typeface="华文中宋" pitchFamily="2" charset="-122"/>
              <a:ea typeface="华文中宋" pitchFamily="2" charset="-122"/>
              <a:cs typeface="Meiryo" pitchFamily="34" charset="-128"/>
            </a:endParaRPr>
          </a:p>
          <a:p>
            <a:pPr lvl="0"/>
            <a:endParaRPr lang="en-US" altLang="zh-CN" sz="2800" b="1" dirty="0" smtClean="0">
              <a:latin typeface="华文中宋" pitchFamily="2" charset="-122"/>
              <a:ea typeface="华文中宋" pitchFamily="2" charset="-122"/>
              <a:cs typeface="Meiryo" pitchFamily="34" charset="-128"/>
            </a:endParaRPr>
          </a:p>
          <a:p>
            <a:pPr lvl="0"/>
            <a:endParaRPr lang="en-US" altLang="zh-CN" sz="2400" b="1" dirty="0" smtClean="0"/>
          </a:p>
          <a:p>
            <a:pPr lvl="0"/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776000" cy="2714636"/>
          </a:xfrm>
        </p:spPr>
        <p:txBody>
          <a:bodyPr>
            <a:normAutofit/>
          </a:bodyPr>
          <a:lstStyle/>
          <a:p>
            <a:pPr algn="ctr"/>
            <a:r>
              <a:rPr altLang="en-US" sz="9600" dirty="0" smtClean="0"/>
              <a:t>谢谢</a:t>
            </a:r>
            <a:r>
              <a:rPr altLang="en-US" sz="8000" dirty="0" smtClean="0"/>
              <a:t>！</a:t>
            </a:r>
            <a:r>
              <a:rPr lang="en-US" altLang="en-US" sz="8000" dirty="0" smtClean="0"/>
              <a:t/>
            </a:r>
            <a:br>
              <a:rPr lang="en-US" altLang="en-US" sz="8000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900" b="1" dirty="0" smtClean="0"/>
              <a:t>广场舞定义</a:t>
            </a:r>
            <a:endParaRPr lang="zh-CN" altLang="en-US" sz="49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032" y="2214554"/>
            <a:ext cx="8427248" cy="431079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800" b="1" dirty="0" smtClean="0"/>
              <a:t>广场舞</a:t>
            </a:r>
            <a:endParaRPr lang="en-US" altLang="zh-CN" sz="2800" b="1" dirty="0" smtClean="0"/>
          </a:p>
          <a:p>
            <a:pPr>
              <a:buNone/>
            </a:pPr>
            <a:r>
              <a:rPr lang="zh-CN" altLang="en-US" sz="2800" dirty="0" smtClean="0"/>
              <a:t>    舞蹈艺术中最庞大的系统，因多在广场聚集而得名，融自娱性与表演性为一体，以集体舞为主要表演形式，以娱乐身心为主要目的</a:t>
            </a:r>
            <a:r>
              <a:rPr lang="zh-CN" altLang="en-US" sz="2800" b="1" dirty="0" smtClean="0"/>
              <a:t>文化娱乐活动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zh-CN" altLang="en-US" sz="2800" dirty="0" smtClean="0"/>
          </a:p>
          <a:p>
            <a:r>
              <a:rPr lang="zh-CN" altLang="en-US" sz="2800" b="1" dirty="0" smtClean="0"/>
              <a:t>广场舞</a:t>
            </a:r>
            <a:endParaRPr lang="en-US" altLang="zh-CN" sz="2800" b="1" dirty="0" smtClean="0"/>
          </a:p>
          <a:p>
            <a:pPr>
              <a:buNone/>
            </a:pPr>
            <a:r>
              <a:rPr lang="zh-CN" altLang="en-US" sz="2800" dirty="0" smtClean="0"/>
              <a:t>    在公共场所由群众自发组织，参与者多为中老年人，其中又以妇女居多。广场舞是人民群众创造的舞蹈，是专属于人民群众的舞蹈，因为民族的不同，地域的不同，群体的不同所以广场舞的舞蹈形式也不同。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488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来源：百度百科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原生态舞</a:t>
            </a:r>
            <a:endParaRPr lang="en-US" altLang="zh-CN" dirty="0" smtClean="0"/>
          </a:p>
          <a:p>
            <a:pPr>
              <a:buNone/>
            </a:pPr>
            <a:r>
              <a:rPr lang="zh-CN" altLang="en-US" sz="1600" dirty="0" smtClean="0"/>
              <a:t>      主要分布在乡村，主要是汉族，表演形式一般都在正月十五闹红火出现，群众自发表演为主体。 </a:t>
            </a:r>
            <a:r>
              <a:rPr lang="zh-CN" altLang="en-US" sz="1600" dirty="0" smtClean="0">
                <a:solidFill>
                  <a:srgbClr val="FF0000"/>
                </a:solidFill>
              </a:rPr>
              <a:t>例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子： 成都黄龙溪古镇舞龙灯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1600" dirty="0" smtClean="0"/>
          </a:p>
          <a:p>
            <a:r>
              <a:rPr lang="zh-CN" altLang="en-US" dirty="0" smtClean="0"/>
              <a:t>加工舞</a:t>
            </a:r>
            <a:endParaRPr lang="en-US" altLang="zh-CN" dirty="0" smtClean="0"/>
          </a:p>
          <a:p>
            <a:pPr>
              <a:buNone/>
            </a:pPr>
            <a:r>
              <a:rPr lang="zh-CN" altLang="en-US" sz="1700" dirty="0" smtClean="0"/>
              <a:t>      原生态舞蹈的基础上加以整理有所创新的广场舞蹈  例子：</a:t>
            </a:r>
            <a:r>
              <a:rPr lang="zh-CN" altLang="en-US" sz="1700" dirty="0" smtClean="0">
                <a:solidFill>
                  <a:srgbClr val="FF0000"/>
                </a:solidFill>
              </a:rPr>
              <a:t>山西</a:t>
            </a:r>
            <a:r>
              <a:rPr lang="zh-CN" altLang="en-US" sz="1800" dirty="0" smtClean="0">
                <a:solidFill>
                  <a:srgbClr val="FF0000"/>
                </a:solidFill>
              </a:rPr>
              <a:t>原平的</a:t>
            </a:r>
            <a:r>
              <a:rPr lang="en-US" altLang="zh-CN" sz="1800" dirty="0" smtClean="0">
                <a:solidFill>
                  <a:srgbClr val="FF0000"/>
                </a:solidFill>
              </a:rPr>
              <a:t>《</a:t>
            </a:r>
            <a:r>
              <a:rPr lang="zh-CN" altLang="en-US" sz="1800" dirty="0" smtClean="0">
                <a:solidFill>
                  <a:srgbClr val="FF0000"/>
                </a:solidFill>
              </a:rPr>
              <a:t>凤秧歌</a:t>
            </a:r>
            <a:r>
              <a:rPr lang="en-US" altLang="zh-CN" sz="1800" dirty="0" smtClean="0">
                <a:solidFill>
                  <a:srgbClr val="FF0000"/>
                </a:solidFill>
              </a:rPr>
              <a:t>》</a:t>
            </a:r>
          </a:p>
          <a:p>
            <a:pPr>
              <a:buNone/>
            </a:pPr>
            <a:endParaRPr lang="en-US" altLang="zh-CN" sz="1700" dirty="0" smtClean="0"/>
          </a:p>
          <a:p>
            <a:r>
              <a:rPr lang="zh-CN" altLang="en-US" dirty="0" smtClean="0"/>
              <a:t> 踏歌舞：</a:t>
            </a:r>
            <a:endParaRPr lang="en-US" altLang="zh-CN" dirty="0" smtClean="0"/>
          </a:p>
          <a:p>
            <a:pPr>
              <a:buNone/>
            </a:pPr>
            <a:r>
              <a:rPr lang="zh-CN" altLang="en-US" sz="1600" dirty="0" smtClean="0"/>
              <a:t>      最近几年兴起的一种中老年喜爱的流行广场舞蹈。踏歌广场舞的全称是：紫蝶踏歌广场舞，又称紫蝶广场舞，踏歌广场舞。随着音乐高低音节奏而有序踏出舞步。是一套广泛流行于网络、民间的广场健身舞蹈。创建者</a:t>
            </a:r>
            <a:r>
              <a:rPr lang="zh-CN" altLang="en-US" sz="1600" dirty="0" smtClean="0">
                <a:solidFill>
                  <a:srgbClr val="FF0000"/>
                </a:solidFill>
              </a:rPr>
              <a:t>沈继群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zh-CN" altLang="en-US" dirty="0" smtClean="0"/>
              <a:t>自由舞</a:t>
            </a:r>
            <a:endParaRPr lang="en-US" altLang="zh-CN" dirty="0" smtClean="0"/>
          </a:p>
          <a:p>
            <a:pPr>
              <a:buNone/>
            </a:pPr>
            <a:r>
              <a:rPr lang="zh-CN" altLang="en-US" sz="1600" dirty="0" smtClean="0"/>
              <a:t>      没有正规的策划和编排。带有随兴而舞，随机而舞的意识和思想内涵，是一种不受时间、空间、主题、意义等限制的自由舞蹈。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sz="6000" b="1" dirty="0" smtClean="0"/>
              <a:t/>
            </a:r>
            <a:br>
              <a:rPr lang="en-US" altLang="zh-CN" sz="6000" b="1" dirty="0" smtClean="0"/>
            </a:br>
            <a:r>
              <a:rPr lang="zh-CN" altLang="en-US" sz="6000" b="1" dirty="0" smtClean="0"/>
              <a:t>广场舞常见类型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zh-CN" altLang="en-US" sz="5400" b="1" dirty="0" smtClean="0"/>
              <a:t>广场舞常见类型</a:t>
            </a:r>
            <a:endParaRPr lang="zh-CN" altLang="en-US" sz="4900" dirty="0"/>
          </a:p>
        </p:txBody>
      </p:sp>
      <p:pic>
        <p:nvPicPr>
          <p:cNvPr id="5" name="内容占位符 4" descr="9825bc315c6034a82b12a9a8c813495409237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9" y="4149081"/>
            <a:ext cx="4063379" cy="2708920"/>
          </a:xfrm>
        </p:spPr>
      </p:pic>
      <p:pic>
        <p:nvPicPr>
          <p:cNvPr id="9" name="图片 8" descr="d000baa1cd11728b79883144c8fcc3cec3fd2c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4611711" cy="2505356"/>
          </a:xfrm>
          <a:prstGeom prst="rect">
            <a:avLst/>
          </a:prstGeom>
        </p:spPr>
      </p:pic>
      <p:pic>
        <p:nvPicPr>
          <p:cNvPr id="10" name="图片 9" descr="t01eb9626637687d75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4407489" cy="2488936"/>
          </a:xfrm>
          <a:prstGeom prst="rect">
            <a:avLst/>
          </a:prstGeom>
        </p:spPr>
      </p:pic>
      <p:pic>
        <p:nvPicPr>
          <p:cNvPr id="12" name="图片 11" descr="he15111687412i56olo56i56.com_139755871757hd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86809"/>
            <a:ext cx="4451986" cy="267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zh-CN" altLang="en-US" sz="5400" b="1" dirty="0" smtClean="0"/>
              <a:t>广场舞兴起的背景</a:t>
            </a:r>
            <a:endParaRPr lang="zh-CN" altLang="en-US" sz="49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67544" y="1052736"/>
            <a:ext cx="4906888" cy="103671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、老龄化社会到来</a:t>
            </a:r>
            <a:endParaRPr lang="zh-CN" altLang="en-US" dirty="0"/>
          </a:p>
        </p:txBody>
      </p:sp>
      <p:pic>
        <p:nvPicPr>
          <p:cNvPr id="1026" name="图片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76719"/>
            <a:ext cx="6838303" cy="51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zh-CN" altLang="en-US" sz="5400" b="1" dirty="0" smtClean="0"/>
              <a:t>广场舞兴起的背景</a:t>
            </a:r>
            <a:endParaRPr lang="zh-CN" altLang="en-US" sz="49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95536" y="1196752"/>
            <a:ext cx="7859216" cy="96470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、社会民众健身意识不断增强</a:t>
            </a:r>
            <a:endParaRPr lang="zh-CN" altLang="en-US" dirty="0"/>
          </a:p>
        </p:txBody>
      </p:sp>
      <p:pic>
        <p:nvPicPr>
          <p:cNvPr id="5" name="图片 4" descr="depositphotos_22284787-fitness-healthy-lifestyle-ic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489654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zh-CN" altLang="en-US" sz="5400" b="1" dirty="0" smtClean="0"/>
              <a:t>广场舞兴起的背景</a:t>
            </a:r>
            <a:endParaRPr lang="zh-CN" altLang="en-US" sz="49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39552" y="1196752"/>
            <a:ext cx="6347048" cy="964703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、全国各地广场、公园建设兴起</a:t>
            </a:r>
            <a:endParaRPr lang="zh-CN" altLang="en-US" dirty="0"/>
          </a:p>
        </p:txBody>
      </p:sp>
      <p:pic>
        <p:nvPicPr>
          <p:cNvPr id="9" name="图片 8" descr="t019007eb34a7b65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5832648" cy="455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zh-CN" altLang="en-US" sz="5400" b="1" dirty="0" smtClean="0"/>
              <a:t>近年来引起的社会事件</a:t>
            </a:r>
            <a:endParaRPr lang="zh-CN" altLang="en-US" sz="49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96470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  四川省成都市莲花新区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 附近业主扔水弹 </a:t>
            </a:r>
            <a:r>
              <a:rPr lang="zh-CN" altLang="en-US" sz="1900" dirty="0" smtClean="0"/>
              <a:t>（来源： 中青网 ）</a:t>
            </a:r>
            <a:endParaRPr lang="zh-CN" altLang="en-US" sz="1900" dirty="0"/>
          </a:p>
        </p:txBody>
      </p:sp>
      <p:pic>
        <p:nvPicPr>
          <p:cNvPr id="9" name="图片 8" descr="9de27af124a302c2bc530e6a368d76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5904656" cy="400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1069</Words>
  <Application>Microsoft Office PowerPoint</Application>
  <PresentationFormat>全屏显示(4:3)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凤舞九天</vt:lpstr>
      <vt:lpstr> 广场舞 法律观察与建议           </vt:lpstr>
      <vt:lpstr> 目录</vt:lpstr>
      <vt:lpstr>广场舞定义</vt:lpstr>
      <vt:lpstr> 广场舞常见类型 </vt:lpstr>
      <vt:lpstr>广场舞常见类型</vt:lpstr>
      <vt:lpstr>广场舞兴起的背景</vt:lpstr>
      <vt:lpstr>广场舞兴起的背景</vt:lpstr>
      <vt:lpstr>广场舞兴起的背景</vt:lpstr>
      <vt:lpstr>近年来引起的社会事件</vt:lpstr>
      <vt:lpstr>近年来引起的社会事件</vt:lpstr>
      <vt:lpstr>近年来引起的社会事件</vt:lpstr>
      <vt:lpstr>相关主体及主要冲突类型</vt:lpstr>
      <vt:lpstr>广场舞相关法律利益衡量</vt:lpstr>
      <vt:lpstr>利益冲突的法律处理原则</vt:lpstr>
      <vt:lpstr>违法行为可能引起的法律责任</vt:lpstr>
      <vt:lpstr>违法行为可能引起的法律责任</vt:lpstr>
      <vt:lpstr>违法行为可能引起的法律责任</vt:lpstr>
      <vt:lpstr>问题与建议</vt:lpstr>
      <vt:lpstr>问题与建议</vt:lpstr>
      <vt:lpstr>谢谢！ 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政府采购管理法律培训课件</dc:title>
  <dc:creator>林剑</dc:creator>
  <cp:lastModifiedBy>林剑</cp:lastModifiedBy>
  <cp:revision>294</cp:revision>
  <dcterms:created xsi:type="dcterms:W3CDTF">2014-08-12T02:59:02Z</dcterms:created>
  <dcterms:modified xsi:type="dcterms:W3CDTF">2017-07-03T05:55:04Z</dcterms:modified>
</cp:coreProperties>
</file>